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6" r:id="rId3"/>
    <p:sldId id="257" r:id="rId4"/>
    <p:sldId id="258" r:id="rId5"/>
    <p:sldId id="278" r:id="rId6"/>
    <p:sldId id="259" r:id="rId7"/>
    <p:sldId id="279" r:id="rId8"/>
    <p:sldId id="260" r:id="rId9"/>
    <p:sldId id="277" r:id="rId10"/>
    <p:sldId id="261" r:id="rId11"/>
    <p:sldId id="262" r:id="rId12"/>
    <p:sldId id="263" r:id="rId13"/>
    <p:sldId id="264" r:id="rId14"/>
    <p:sldId id="280" r:id="rId15"/>
    <p:sldId id="265" r:id="rId16"/>
    <p:sldId id="281" r:id="rId17"/>
    <p:sldId id="266" r:id="rId18"/>
    <p:sldId id="268" r:id="rId19"/>
    <p:sldId id="269" r:id="rId20"/>
    <p:sldId id="270" r:id="rId21"/>
    <p:sldId id="273" r:id="rId22"/>
    <p:sldId id="271" r:id="rId23"/>
    <p:sldId id="272" r:id="rId24"/>
    <p:sldId id="274" r:id="rId25"/>
    <p:sldId id="282" r:id="rId26"/>
    <p:sldId id="275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25168-7733-43A1-B7F5-27DACAF8D73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14285-894E-4DBB-A619-D0620D8EC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02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14285-894E-4DBB-A619-D0620D8ECB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8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64A3-47FC-487B-B037-3A27BA76C309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DA8E-BEC4-45FD-87C4-3EC43D643B9E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103D-720A-42DC-B301-FED787BEB1EC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9041-6C65-4A31-9206-BCC1C5FB4F96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E3EC-1370-4B47-8F6E-7AE0B141DE46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155A-DCEC-47F7-9580-93F374927813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290A-6397-493B-8CC3-A0C930419391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0EF39-083D-4E82-A0AB-6FE886614BD6}" type="datetime1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F1D6-9393-4BA6-B6C0-A9D21B4751BD}" type="datetime1">
              <a:rPr lang="en-US" smtClean="0"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4248-FEB7-46DA-BB00-54096B112A1A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D6226-CA56-44A2-9256-18DDDD9719C8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F0292-829F-437B-ADA9-B339FC083605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14E50-83CB-4095-8F48-BC7CD6025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2012books.lardbucket.org/books/international-business-opportunities-and-challenges-in-a-flattening-world/fwk-168388-ch09_s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Chapter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C000"/>
                </a:solidFill>
              </a:rPr>
              <a:t>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World Economies</a:t>
            </a:r>
          </a:p>
          <a:p>
            <a:r>
              <a:rPr lang="en-US" sz="3600" b="1" dirty="0" smtClean="0"/>
              <a:t>Mahmoud  s. Monsef  PhD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The Developed World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developed economies, also known as advanced economies, are characterized as postindustrial countries—</a:t>
            </a:r>
            <a:r>
              <a:rPr lang="en-US" dirty="0">
                <a:solidFill>
                  <a:srgbClr val="00B0F0"/>
                </a:solidFill>
              </a:rPr>
              <a:t>typically with a high per capita income, competitive industries, transparent legal and regulatory environments</a:t>
            </a:r>
            <a:r>
              <a:rPr lang="en-US" dirty="0"/>
              <a:t>, and </a:t>
            </a:r>
            <a:r>
              <a:rPr lang="en-US" dirty="0">
                <a:solidFill>
                  <a:srgbClr val="00B050"/>
                </a:solidFill>
              </a:rPr>
              <a:t>well-developed commercial infrastructure. 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The Developed World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Developed countries also tend to have high human development index (HDI) rankings  </a:t>
            </a:r>
            <a:r>
              <a:rPr lang="en-US" dirty="0" smtClean="0">
                <a:solidFill>
                  <a:srgbClr val="92D050"/>
                </a:solidFill>
              </a:rPr>
              <a:t>(i.e., long life expectancies, high-quality health care, equal access to education, and high incomes). </a:t>
            </a:r>
          </a:p>
          <a:p>
            <a:pPr lvl="0"/>
            <a:r>
              <a:rPr lang="en-US" dirty="0" smtClean="0"/>
              <a:t>In </a:t>
            </a:r>
            <a:r>
              <a:rPr lang="en-US" dirty="0" smtClean="0">
                <a:solidFill>
                  <a:srgbClr val="C00000"/>
                </a:solidFill>
              </a:rPr>
              <a:t>addition, these countries often have democratically elected governments.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Developed World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FFC000"/>
                </a:solidFill>
              </a:rPr>
              <a:t>The major developed economies include </a:t>
            </a:r>
            <a:r>
              <a:rPr lang="en-US" dirty="0">
                <a:solidFill>
                  <a:srgbClr val="00B050"/>
                </a:solidFill>
              </a:rPr>
              <a:t>Canada, the United States, Western Europe, Japan, South Korea, Australia, and New Zealand.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The United States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The United States is the fourth-largest country in the world—after Russia, China, and Canada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However, the United States is the world’s largest single-country economy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accounts for nearly 25 percent of the global gross domestic product (GDP). 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United States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strength of the US economy is due in large part to its diversity.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Today, the United States has a service-based economy.</a:t>
            </a:r>
          </a:p>
          <a:p>
            <a:r>
              <a:rPr lang="en-US" dirty="0" smtClean="0"/>
              <a:t> In </a:t>
            </a:r>
            <a:r>
              <a:rPr lang="en-US" dirty="0" smtClean="0">
                <a:solidFill>
                  <a:srgbClr val="00B050"/>
                </a:solidFill>
              </a:rPr>
              <a:t>2009, industry accounted for 21.9 percent of the GDP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00B0F0"/>
                </a:solidFill>
              </a:rPr>
              <a:t>services (including finance, insurance, and real estate) for 76.9 percent; </a:t>
            </a:r>
            <a:r>
              <a:rPr lang="en-US" dirty="0" smtClean="0">
                <a:solidFill>
                  <a:srgbClr val="7030A0"/>
                </a:solidFill>
              </a:rPr>
              <a:t>and agriculture for 1.2 percent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Germany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C00000"/>
                </a:solidFill>
              </a:rPr>
              <a:t>Germany, a member of the EU (European Union), has the fifth-largest economy in the world. </a:t>
            </a:r>
            <a:endParaRPr lang="en-US" dirty="0" smtClean="0">
              <a:solidFill>
                <a:srgbClr val="C00000"/>
              </a:solidFill>
            </a:endParaRP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The </a:t>
            </a:r>
            <a:r>
              <a:rPr lang="en-US" dirty="0">
                <a:solidFill>
                  <a:srgbClr val="00B050"/>
                </a:solidFill>
              </a:rPr>
              <a:t>country is a leading exporter of machinery, vehicles, chemicals, and household equipment and benefits from a highly skilled labor force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0070C0"/>
                </a:solidFill>
              </a:rPr>
              <a:t>It is the largest and strongest economy in Europe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Germany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Services drive the economy</a:t>
            </a:r>
            <a:r>
              <a:rPr lang="en-US" sz="4000" dirty="0" smtClean="0">
                <a:solidFill>
                  <a:srgbClr val="FF0000"/>
                </a:solidFill>
              </a:rPr>
              <a:t>, representing 72.3 percent (in 2009) of the total GDP.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00B050"/>
                </a:solidFill>
              </a:rPr>
              <a:t>Industry accounts for 26.8 percent of the economy, and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B0F0"/>
                </a:solidFill>
              </a:rPr>
              <a:t>agriculture represents 0.9 percent.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Japan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Japan’s post–World War II success </a:t>
            </a:r>
            <a:r>
              <a:rPr lang="en-US" dirty="0">
                <a:solidFill>
                  <a:srgbClr val="00B050"/>
                </a:solidFill>
              </a:rPr>
              <a:t>has been the result of a well-crafted economic policy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closely administered by the government in alliance with large businesses. </a:t>
            </a:r>
            <a:r>
              <a:rPr lang="en-US" dirty="0"/>
              <a:t>It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also benefits from its highly skilled workforce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FFC000"/>
                </a:solidFill>
              </a:rPr>
              <a:t>Japan has very few mineral and energy resources </a:t>
            </a:r>
            <a:r>
              <a:rPr lang="en-US" dirty="0"/>
              <a:t>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relies heavily on imports to bring in almost all of its oil, iron ore, lead, wool, and cotton.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Japan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It is the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world’s largest importer of numerous raw materials including coal, copper, zinc, and lumber.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As with other developed nations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7030A0"/>
                </a:solidFill>
              </a:rPr>
              <a:t>services lead the economy, representing 76.5 percent of the national GDP, </a:t>
            </a:r>
            <a:r>
              <a:rPr lang="en-US" dirty="0" smtClean="0">
                <a:solidFill>
                  <a:srgbClr val="00B0F0"/>
                </a:solidFill>
              </a:rPr>
              <a:t>while industry accounts for 21.9 percent of the country’s output.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The Developing World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The developing world refers to countries that rank lower on the various classifications from </a:t>
            </a:r>
            <a:r>
              <a:rPr lang="en-US" dirty="0" smtClean="0">
                <a:hlinkClick r:id="rId2"/>
              </a:rPr>
              <a:t>Section 4.1 "Classifying World Economies"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The residents of these economies tend to have lower discretionary income to spend on nonessential goods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(</a:t>
            </a:r>
            <a:r>
              <a:rPr lang="en-US" dirty="0" smtClean="0">
                <a:solidFill>
                  <a:srgbClr val="0070C0"/>
                </a:solidFill>
              </a:rPr>
              <a:t>i.e., goods beyond food, housing, clothing, and other necessities).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What’s in It for Me?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4000" dirty="0" smtClean="0">
                <a:solidFill>
                  <a:srgbClr val="FF0000"/>
                </a:solidFill>
              </a:rPr>
              <a:t>How are economies classified?</a:t>
            </a:r>
          </a:p>
          <a:p>
            <a:pPr lvl="0">
              <a:lnSpc>
                <a:spcPct val="150000"/>
              </a:lnSpc>
            </a:pPr>
            <a:r>
              <a:rPr lang="en-US" sz="4000" dirty="0" smtClean="0">
                <a:solidFill>
                  <a:srgbClr val="FFC000"/>
                </a:solidFill>
              </a:rPr>
              <a:t>What is the developed world?</a:t>
            </a:r>
          </a:p>
          <a:p>
            <a:pPr lvl="0">
              <a:lnSpc>
                <a:spcPct val="150000"/>
              </a:lnSpc>
            </a:pPr>
            <a:r>
              <a:rPr lang="en-US" sz="4000" dirty="0" smtClean="0">
                <a:solidFill>
                  <a:srgbClr val="00B050"/>
                </a:solidFill>
              </a:rPr>
              <a:t>What is the developing world?</a:t>
            </a:r>
          </a:p>
          <a:p>
            <a:pPr lvl="0">
              <a:lnSpc>
                <a:spcPct val="150000"/>
              </a:lnSpc>
            </a:pPr>
            <a:r>
              <a:rPr lang="en-US" sz="4000" dirty="0" smtClean="0">
                <a:solidFill>
                  <a:srgbClr val="7030A0"/>
                </a:solidFill>
              </a:rPr>
              <a:t>Which are the emerging markets?</a:t>
            </a:r>
          </a:p>
          <a:p>
            <a:pPr>
              <a:lnSpc>
                <a:spcPct val="150000"/>
              </a:lnSpc>
            </a:pP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Third-World countries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The poorest countries of the world are often referred to as the Third World.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However, the Third World is not synonymous with the developing world;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instead it is part of an outdated model of the geopolitical world from the time of the Cold War.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Third-World countries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It </a:t>
            </a:r>
            <a:r>
              <a:rPr lang="en-US" sz="3600" dirty="0" smtClean="0">
                <a:solidFill>
                  <a:srgbClr val="FF0000"/>
                </a:solidFill>
              </a:rPr>
              <a:t>encompasses three-quarters of the world’s population </a:t>
            </a:r>
            <a:r>
              <a:rPr lang="en-US" sz="3600" dirty="0" smtClean="0"/>
              <a:t>and</a:t>
            </a:r>
          </a:p>
          <a:p>
            <a:r>
              <a:rPr lang="en-US" sz="3600" dirty="0" smtClean="0"/>
              <a:t>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consists of the states that were not aligned with either the democratic-industrial bloc or the eastern, communist-socialist bloc.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How Do Developing Countries Become Emerging Markets?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>
                <a:solidFill>
                  <a:srgbClr val="FF0000"/>
                </a:solidFill>
              </a:rPr>
              <a:t>A developing country, in order to evolve into an emerging market, must</a:t>
            </a:r>
          </a:p>
          <a:p>
            <a:pPr lvl="0"/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00B050"/>
                </a:solidFill>
              </a:rPr>
              <a:t>(1) seek to implement transparency in its government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as well as in its political and economic institutions </a:t>
            </a:r>
            <a:r>
              <a:rPr lang="en-US" sz="3600" dirty="0" smtClean="0">
                <a:solidFill>
                  <a:srgbClr val="92D050"/>
                </a:solidFill>
              </a:rPr>
              <a:t>to help inspire business confidence in its country,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How Do Developing Countries Become Emerging Markets?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 (2) develop the local commercial infrastructure and reduce trade barriers to attract foreign businesses, and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 (3) educate the population equally and create a healthy domestic workforce that’s both skilled and relatively cheap.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Emerging Markets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/>
              <a:t>There are </a:t>
            </a:r>
            <a:r>
              <a:rPr lang="en-US" sz="3600" dirty="0" smtClean="0">
                <a:solidFill>
                  <a:srgbClr val="FF0000"/>
                </a:solidFill>
              </a:rPr>
              <a:t>some common characteristics of emerging markets in terms of the size of the local population, </a:t>
            </a:r>
          </a:p>
          <a:p>
            <a:pPr lvl="0"/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the opportunity for growth with changes in the local commercial infrastructure,</a:t>
            </a:r>
          </a:p>
          <a:p>
            <a:pPr lvl="0"/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smtClean="0">
                <a:solidFill>
                  <a:srgbClr val="00B050"/>
                </a:solidFill>
              </a:rPr>
              <a:t>the regulatory and trade policies,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Emerging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>
                <a:solidFill>
                  <a:srgbClr val="00B050"/>
                </a:solidFill>
              </a:rPr>
              <a:t>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improvements in efficiencies</a:t>
            </a:r>
            <a:r>
              <a:rPr lang="en-US" sz="3600" dirty="0" smtClean="0"/>
              <a:t>,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and</a:t>
            </a:r>
          </a:p>
          <a:p>
            <a:pPr lvl="0"/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 an overall investment in the education </a:t>
            </a:r>
          </a:p>
          <a:p>
            <a:pPr lvl="0"/>
            <a:r>
              <a:rPr lang="en-US" sz="3600" dirty="0" smtClean="0"/>
              <a:t>and </a:t>
            </a:r>
            <a:r>
              <a:rPr lang="en-US" sz="3600" dirty="0" smtClean="0">
                <a:solidFill>
                  <a:srgbClr val="7030A0"/>
                </a:solidFill>
              </a:rPr>
              <a:t>well-being of the local population,</a:t>
            </a:r>
          </a:p>
          <a:p>
            <a:pPr lvl="0"/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00B050"/>
                </a:solidFill>
              </a:rPr>
              <a:t>which in turn is expected to increase local incomes and purchasing capabilities.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Emerging Markets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>
                <a:solidFill>
                  <a:srgbClr val="FF0000"/>
                </a:solidFill>
              </a:rPr>
              <a:t>A current definition of an emerging market is</a:t>
            </a:r>
          </a:p>
          <a:p>
            <a:pPr lvl="0"/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 a country that can be defined as a society </a:t>
            </a:r>
          </a:p>
          <a:p>
            <a:pPr lvl="0"/>
            <a:r>
              <a:rPr lang="en-US" sz="3600" dirty="0" smtClean="0">
                <a:solidFill>
                  <a:srgbClr val="7030A0"/>
                </a:solidFill>
              </a:rPr>
              <a:t>transitioning from a centrally managed economy to a free-market-oriented economy, </a:t>
            </a:r>
            <a:endParaRPr lang="en-US" sz="3600" dirty="0" smtClean="0"/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Emerging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with increasing economic freedom, </a:t>
            </a:r>
            <a:r>
              <a:rPr lang="en-US" sz="3600" dirty="0" smtClean="0">
                <a:solidFill>
                  <a:srgbClr val="7030A0"/>
                </a:solidFill>
              </a:rPr>
              <a:t>gradual integration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within the global marketplace,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 an expanding middle class, </a:t>
            </a:r>
          </a:p>
          <a:p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and improving standards of living, social stability, 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and tolerance, as well as an increase in cooperation with multilateral institutions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Gross Domestic Product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There are </a:t>
            </a:r>
            <a:r>
              <a:rPr lang="en-US" dirty="0">
                <a:solidFill>
                  <a:srgbClr val="92D050"/>
                </a:solidFill>
              </a:rPr>
              <a:t>some classifications </a:t>
            </a:r>
            <a:r>
              <a:rPr lang="en-US" dirty="0">
                <a:solidFill>
                  <a:srgbClr val="FF0000"/>
                </a:solidFill>
              </a:rPr>
              <a:t>that are </a:t>
            </a:r>
            <a:r>
              <a:rPr lang="en-US" dirty="0">
                <a:solidFill>
                  <a:srgbClr val="7030A0"/>
                </a:solidFill>
              </a:rPr>
              <a:t>commonly used to define</a:t>
            </a:r>
            <a:r>
              <a:rPr lang="en-US" dirty="0">
                <a:solidFill>
                  <a:srgbClr val="FF0000"/>
                </a:solidFill>
              </a:rPr>
              <a:t> a stage of a country’s development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GDP is the value of all the goods and services produced by a country in a single year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income per person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a better indicator of the strength of the local economy and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the market opportunity </a:t>
            </a:r>
            <a:r>
              <a:rPr lang="en-US" dirty="0"/>
              <a:t>for </a:t>
            </a:r>
            <a:r>
              <a:rPr lang="en-US" dirty="0">
                <a:solidFill>
                  <a:srgbClr val="00B0F0"/>
                </a:solidFill>
              </a:rPr>
              <a:t>a new consumer product</a:t>
            </a:r>
            <a:r>
              <a:rPr lang="en-US" dirty="0"/>
              <a:t>, is the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nominal per capita GDP—the </a:t>
            </a:r>
            <a:r>
              <a:rPr lang="en-US" dirty="0">
                <a:solidFill>
                  <a:srgbClr val="0070C0"/>
                </a:solidFill>
              </a:rPr>
              <a:t>GDP divided by the population of the country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Gross Domestic Product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Finally</a:t>
            </a:r>
            <a:r>
              <a:rPr lang="en-US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3600" dirty="0">
                <a:solidFill>
                  <a:srgbClr val="00B050"/>
                </a:solidFill>
              </a:rPr>
              <a:t>to compare production and income across countries</a:t>
            </a:r>
            <a:r>
              <a:rPr lang="en-US" sz="3600" dirty="0"/>
              <a:t>, </a:t>
            </a:r>
            <a:r>
              <a:rPr lang="en-US" sz="3600" dirty="0">
                <a:solidFill>
                  <a:srgbClr val="C00000"/>
                </a:solidFill>
              </a:rPr>
              <a:t>economists adjust this number to reflect the different costs of living in specific countries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Purchasing Power Parity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PPP </a:t>
            </a:r>
            <a:r>
              <a:rPr lang="en-US" dirty="0" smtClean="0">
                <a:solidFill>
                  <a:srgbClr val="FF0000"/>
                </a:solidFill>
              </a:rPr>
              <a:t>adjusts</a:t>
            </a:r>
            <a:r>
              <a:rPr lang="en-US" dirty="0" smtClean="0">
                <a:solidFill>
                  <a:srgbClr val="92D050"/>
                </a:solidFill>
              </a:rPr>
              <a:t> the</a:t>
            </a:r>
            <a:r>
              <a:rPr lang="en-US" dirty="0" smtClean="0">
                <a:solidFill>
                  <a:srgbClr val="FF0000"/>
                </a:solidFill>
              </a:rPr>
              <a:t> exchange rate </a:t>
            </a:r>
            <a:r>
              <a:rPr lang="en-US" dirty="0" smtClean="0">
                <a:solidFill>
                  <a:srgbClr val="92D050"/>
                </a:solidFill>
              </a:rPr>
              <a:t>between countries to </a:t>
            </a:r>
            <a:r>
              <a:rPr lang="en-US" dirty="0" smtClean="0">
                <a:solidFill>
                  <a:srgbClr val="0070C0"/>
                </a:solidFill>
              </a:rPr>
              <a:t>ensure that a good is purchased </a:t>
            </a:r>
            <a:r>
              <a:rPr lang="en-US" dirty="0" smtClean="0">
                <a:solidFill>
                  <a:srgbClr val="002060"/>
                </a:solidFill>
              </a:rPr>
              <a:t>for the same price in the same currency.</a:t>
            </a:r>
          </a:p>
          <a:p>
            <a:r>
              <a:rPr lang="en-US" dirty="0" smtClean="0"/>
              <a:t> For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example, a basic cup of coffee should cost the same in London as in New York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Human Development Index (HDI)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</a:t>
            </a:r>
            <a:r>
              <a:rPr lang="en-US" dirty="0">
                <a:solidFill>
                  <a:srgbClr val="92D050"/>
                </a:solidFill>
              </a:rPr>
              <a:t>HDI measures people’s satisfaction in three key areas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(1) </a:t>
            </a:r>
            <a:r>
              <a:rPr lang="en-US" dirty="0">
                <a:solidFill>
                  <a:srgbClr val="7030A0"/>
                </a:solidFill>
              </a:rPr>
              <a:t>long and healthy life in terms of life expectancy</a:t>
            </a:r>
            <a:r>
              <a:rPr lang="en-US" dirty="0" smtClean="0">
                <a:solidFill>
                  <a:srgbClr val="7030A0"/>
                </a:solidFill>
              </a:rPr>
              <a:t>;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(2)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access to quality education equally</a:t>
            </a:r>
            <a:r>
              <a:rPr lang="en-US" dirty="0"/>
              <a:t>; </a:t>
            </a:r>
            <a:r>
              <a:rPr lang="en-US" dirty="0" smtClean="0"/>
              <a:t>and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(3) </a:t>
            </a:r>
            <a:r>
              <a:rPr lang="en-US" dirty="0">
                <a:solidFill>
                  <a:srgbClr val="FFC000"/>
                </a:solidFill>
              </a:rPr>
              <a:t>a decent standard of living in the form of income</a:t>
            </a:r>
            <a:r>
              <a:rPr lang="en-US" dirty="0" smtClean="0">
                <a:solidFill>
                  <a:srgbClr val="FFC000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Human Development Index (HDI)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Health is measured by </a:t>
            </a:r>
            <a:r>
              <a:rPr lang="en-US" i="1" dirty="0" smtClean="0">
                <a:solidFill>
                  <a:srgbClr val="FF0000"/>
                </a:solidFill>
              </a:rPr>
              <a:t>life expectancy</a:t>
            </a:r>
            <a:r>
              <a:rPr lang="en-US" dirty="0" smtClean="0">
                <a:solidFill>
                  <a:srgbClr val="FF0000"/>
                </a:solidFill>
              </a:rPr>
              <a:t> at birth;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knowledge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70C0"/>
                </a:solidFill>
              </a:rPr>
              <a:t>measured by a combination of the adult </a:t>
            </a:r>
            <a:r>
              <a:rPr lang="en-US" i="1" dirty="0" smtClean="0">
                <a:solidFill>
                  <a:srgbClr val="0070C0"/>
                </a:solidFill>
              </a:rPr>
              <a:t>literacy</a:t>
            </a:r>
            <a:r>
              <a:rPr lang="en-US" dirty="0" smtClean="0">
                <a:solidFill>
                  <a:srgbClr val="0070C0"/>
                </a:solidFill>
              </a:rPr>
              <a:t> rate and the combined primary, secondary, and tertiary gross enrollment ratio</a:t>
            </a:r>
            <a:r>
              <a:rPr lang="en-US" dirty="0" smtClean="0"/>
              <a:t>;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and standard of living by </a:t>
            </a:r>
            <a:r>
              <a:rPr lang="en-US" i="1" dirty="0" smtClean="0">
                <a:solidFill>
                  <a:srgbClr val="C00000"/>
                </a:solidFill>
              </a:rPr>
              <a:t>income as measured by</a:t>
            </a:r>
            <a:r>
              <a:rPr lang="en-US" dirty="0" smtClean="0">
                <a:solidFill>
                  <a:srgbClr val="C00000"/>
                </a:solidFill>
              </a:rPr>
              <a:t> per capita GDP.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United Nations Development Program (UNDP)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Standards are constantly evolving to meet changing global scenarios</a:t>
            </a:r>
            <a:r>
              <a:rPr lang="en-US" dirty="0"/>
              <a:t>; </a:t>
            </a:r>
            <a:endParaRPr lang="en-US" dirty="0" smtClean="0"/>
          </a:p>
          <a:p>
            <a:pPr lvl="0"/>
            <a:r>
              <a:rPr lang="en-US" dirty="0" smtClean="0"/>
              <a:t>for </a:t>
            </a:r>
            <a:r>
              <a:rPr lang="en-US" dirty="0"/>
              <a:t>instance,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in 1997, the UNDP added the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human poverty index (HPI) to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factor in the denial of basic opportunities and choices to those who live in poverty. 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 smtClean="0"/>
              <a:t>It’s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critical to understand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why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the changes are occurring, </a:t>
            </a:r>
            <a:r>
              <a:rPr lang="en-US" i="1" dirty="0">
                <a:solidFill>
                  <a:srgbClr val="00B050"/>
                </a:solidFill>
              </a:rPr>
              <a:t>what</a:t>
            </a:r>
            <a:r>
              <a:rPr lang="en-US" dirty="0">
                <a:solidFill>
                  <a:srgbClr val="00B050"/>
                </a:solidFill>
              </a:rPr>
              <a:t> attitudes and perceptions are shifting</a:t>
            </a:r>
            <a:r>
              <a:rPr lang="en-US" dirty="0"/>
              <a:t>, and </a:t>
            </a:r>
            <a:r>
              <a:rPr lang="en-US" i="1" dirty="0">
                <a:solidFill>
                  <a:srgbClr val="FF0000"/>
                </a:solidFill>
              </a:rPr>
              <a:t>if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they are supported by real, verifiable data.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Understanding the Developed World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4400" dirty="0" smtClean="0">
                <a:solidFill>
                  <a:schemeClr val="bg1">
                    <a:lumMod val="65000"/>
                  </a:schemeClr>
                </a:solidFill>
              </a:rPr>
              <a:t>Understand what the developed world is.</a:t>
            </a:r>
          </a:p>
          <a:p>
            <a:pPr lvl="0"/>
            <a:r>
              <a:rPr lang="en-US" sz="4400" dirty="0" smtClean="0">
                <a:solidFill>
                  <a:srgbClr val="00B050"/>
                </a:solidFill>
              </a:rPr>
              <a:t>Identify the major developed economies.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14E50-83CB-4095-8F48-BC7CD60257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1248</Words>
  <Application>Microsoft Office PowerPoint</Application>
  <PresentationFormat>On-screen Show (4:3)</PresentationFormat>
  <Paragraphs>124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Chapter 4</vt:lpstr>
      <vt:lpstr>What’s in It for Me?</vt:lpstr>
      <vt:lpstr>Gross Domestic Product</vt:lpstr>
      <vt:lpstr>Gross Domestic Product</vt:lpstr>
      <vt:lpstr>Purchasing Power Parity</vt:lpstr>
      <vt:lpstr>Human Development Index (HDI)</vt:lpstr>
      <vt:lpstr>Human Development Index (HDI)</vt:lpstr>
      <vt:lpstr>United Nations Development Program (UNDP)</vt:lpstr>
      <vt:lpstr>Understanding the Developed World</vt:lpstr>
      <vt:lpstr>The Developed World</vt:lpstr>
      <vt:lpstr>The Developed World</vt:lpstr>
      <vt:lpstr>The Developed World</vt:lpstr>
      <vt:lpstr>The United States</vt:lpstr>
      <vt:lpstr>The United States</vt:lpstr>
      <vt:lpstr>Germany</vt:lpstr>
      <vt:lpstr>Germany</vt:lpstr>
      <vt:lpstr>Japan</vt:lpstr>
      <vt:lpstr>Japan</vt:lpstr>
      <vt:lpstr>The Developing World</vt:lpstr>
      <vt:lpstr>Third-World countries</vt:lpstr>
      <vt:lpstr>Third-World countries</vt:lpstr>
      <vt:lpstr>How Do Developing Countries Become Emerging Markets?</vt:lpstr>
      <vt:lpstr>How Do Developing Countries Become Emerging Markets?</vt:lpstr>
      <vt:lpstr>Emerging Markets</vt:lpstr>
      <vt:lpstr>Emerging Markets</vt:lpstr>
      <vt:lpstr>Emerging Markets</vt:lpstr>
      <vt:lpstr>Emerging Markets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sonaymomeni</cp:lastModifiedBy>
  <cp:revision>33</cp:revision>
  <dcterms:created xsi:type="dcterms:W3CDTF">2013-09-07T05:52:25Z</dcterms:created>
  <dcterms:modified xsi:type="dcterms:W3CDTF">2018-04-10T10:45:54Z</dcterms:modified>
</cp:coreProperties>
</file>